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73" r:id="rId10"/>
    <p:sldId id="268" r:id="rId11"/>
    <p:sldId id="269" r:id="rId12"/>
    <p:sldId id="275" r:id="rId13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tr-TR"/>
              <a:t>Numbe</a:t>
            </a:r>
            <a:r>
              <a:rPr lang="tr-TR" baseline="0"/>
              <a:t>r of Crosswalk per Image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Minimum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C6-4D05-9AC2-1AE72DA2E18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Maximum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C6-4D05-9AC2-1AE72DA2E18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3C6-4D05-9AC2-1AE72DA2E18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94417840"/>
        <c:axId val="994420240"/>
      </c:barChart>
      <c:catAx>
        <c:axId val="99441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20240"/>
        <c:crosses val="autoZero"/>
        <c:auto val="1"/>
        <c:lblAlgn val="ctr"/>
        <c:lblOffset val="100"/>
        <c:noMultiLvlLbl val="0"/>
      </c:catAx>
      <c:valAx>
        <c:axId val="994420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17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tr-TR"/>
              <a:t>Image Size FIXED! "1280x720"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1280x720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51-41E4-B512-B94854EF0F1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94417840"/>
        <c:axId val="994420240"/>
      </c:barChart>
      <c:catAx>
        <c:axId val="994417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20240"/>
        <c:crosses val="autoZero"/>
        <c:auto val="1"/>
        <c:lblAlgn val="ctr"/>
        <c:lblOffset val="100"/>
        <c:noMultiLvlLbl val="0"/>
      </c:catAx>
      <c:valAx>
        <c:axId val="994420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4417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tr-TR"/>
              <a:t>Dataset Distribution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FEC-465C-87F5-418B2E09C35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FEC-465C-87F5-418B2E09C358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Sheet1!$A$2:$A$3</c:f>
              <c:strCache>
                <c:ptCount val="2"/>
                <c:pt idx="0">
                  <c:v>Crosswalk</c:v>
                </c:pt>
                <c:pt idx="1">
                  <c:v>No Crosswalk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25637</c:v>
                </c:pt>
                <c:pt idx="1">
                  <c:v>44363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EC-465C-87F5-418B2E09C3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E46A8-2087-4872-9B08-AB57DF7EC655}" type="datetimeFigureOut">
              <a:rPr lang="en-GB" smtClean="0"/>
              <a:t>17/12/2024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2FA740-1CC2-4F5E-A9CB-1D0BA741615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41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FA740-1CC2-4F5E-A9CB-1D0BA741615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744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6F0B7-721F-7781-2F7C-376072D28E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D5DB9-E454-D2DB-8BB2-2382462BF4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79B0D-66E2-B857-3A5C-9C3F7A6A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E3825-2DAD-22ED-FC12-DD08D4E24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1B0E5-4D24-8D4B-683B-DBABC409C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22550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5E9C4-AEB0-90F5-067A-FD14349C1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D6DCB-FD4E-FE41-EA39-A3A690339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2A260-A546-BCD8-15FB-7C46C3634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20B2C-3544-DF11-4052-CAEBDF28E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67365-4A24-A014-656A-49D7FBDF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655264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9F1894-E7BC-9032-1F93-9EB599A52E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9B4D7-E02A-F572-96E3-516D0CB36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6A5ED-EABD-1936-46C6-3B41CADB4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41E01-8B38-A901-7DCE-9C00B25D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5D104-7934-E2D7-F614-8A6A6D011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09073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50E8-05B6-9BE5-6286-CAD9D04FF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90278-3263-ECA8-C10C-81A63906B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6C29E-A3AC-8411-1C5C-016204FBB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CBAA3-29F7-023E-7E4C-85876AED5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6BC5D9-BF89-C528-BCBE-C518FC6D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45776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B3A54-17C3-A0FC-EC59-4FE4CCDF3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541A6-F057-069E-F0E1-760488EB0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11A65-DFCA-D3FE-1568-57263A7A1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6BFBD-7670-0FD7-7A38-727110B5B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A0448-37E2-8656-1CCE-3E2F589C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599390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8C5C5-49C5-1345-96E7-D1999C5EB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4E77A-8BC6-6D72-73BF-CB95EAA5A7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5B8BC-8156-AAA9-2332-6C4A932C4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F7A1D-258D-07D2-D282-5B70E822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7934CA-5E6A-2DBB-95C4-98685A2B7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E9392-2129-CF96-FE64-D91BD6ADE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418439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64A7B-CC4E-BFFB-52C7-997190099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A74203-F5F4-4A15-FBE1-96DF63038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5473D-EE94-F0C4-BC6B-C8F7DAFBD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63DA5B-4E16-E9C4-A443-8A6ADE7A4B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0280E0-F359-5FA0-A7A3-3D1B07EAA5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D82C80-5058-B816-77F7-5D0CD7B92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B125EB-061B-5460-42B8-A49A9CF5A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0D4713-DC88-7820-49AE-05123FC7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171645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42E0B-90FF-9CF1-24DF-25D628698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111547-F77B-5CF0-ADD1-847B50036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4BC932-B18C-CEB5-F4B9-1ECDF41AA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0E9AA8-B070-547F-8201-A8E69F4F0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12712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FBFC35-81D1-AC89-6375-E03AB7692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9AED0-BB17-7971-D583-C50D2D994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4FBF2-097A-09E3-EE10-9C301310C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243162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4D89F-07E1-4106-18D4-E9DD17538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FD35C-7743-F085-CD89-B025388E9F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8DB4D-DCDB-813C-D80D-5E428CCBE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F674B-D6D9-9A9F-0C2E-03E2C7634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99476-0A9B-907E-1403-6300A7E29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87D1CF-E0BA-8F77-A4D4-58C4316A7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523936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395E1-953D-342E-38F0-A9C808AAA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FC96B1-EDB6-E818-564B-3E0E623A28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A71336-2AB1-C64E-DEE7-0AFF552F5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EFD0DE-4D23-A20A-7C20-375604404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3E215-EFAB-E316-1AC0-6D3E6FFBB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DC847E-6518-D39E-14DC-1C2ABBBD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710791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76D503-2042-E3A5-4800-301AC3DA3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90DB2-3157-427D-ADD0-5BA3A65141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EC3C3-F2B0-1B69-17CC-AC00EDD95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A786F-CD16-514C-8D00-42BB381CE7A5}" type="datetimeFigureOut">
              <a:rPr lang="en-TR" smtClean="0"/>
              <a:t>12/17/2024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C8DEA-69DD-E1EA-C037-A7C8AF0D1D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B6408-C120-4069-6E32-C57941A96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F4ACB-A4E9-DE45-8E6B-D64B3C422F92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304722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erial View Of Street">
            <a:extLst>
              <a:ext uri="{FF2B5EF4-FFF2-40B4-BE49-F238E27FC236}">
                <a16:creationId xmlns:a16="http://schemas.microsoft.com/office/drawing/2014/main" id="{BB60BF75-D9F5-3F45-CE4E-314291A0BC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1AAE-DB25-829D-9EF0-F1C4BFABDF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i="0" dirty="0">
                <a:solidFill>
                  <a:srgbClr val="FFFFFF"/>
                </a:solidFill>
                <a:effectLst/>
                <a:latin typeface="UICTFontTextStyleBody"/>
              </a:rPr>
              <a:t>Crosswalk Detection</a:t>
            </a:r>
            <a:br>
              <a:rPr lang="en-US" sz="5200" dirty="0">
                <a:solidFill>
                  <a:srgbClr val="FFFFFF"/>
                </a:solidFill>
                <a:effectLst/>
                <a:latin typeface=".AppleSystemUIFont"/>
              </a:rPr>
            </a:br>
            <a:endParaRPr lang="en-TR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A41C7A-07BB-B664-FAAB-7C104748C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T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57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C82B6-7B8F-8B57-1582-77D7EBCB99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51288-3814-7142-F1C8-1675D79B4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55" y="11088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  <a:r>
              <a:rPr lang="tr-TR" dirty="0"/>
              <a:t> 2: BDD100K Training Set </a:t>
            </a:r>
            <a:r>
              <a:rPr lang="tr-TR" dirty="0" err="1"/>
              <a:t>with</a:t>
            </a:r>
            <a:r>
              <a:rPr lang="tr-TR" dirty="0"/>
              <a:t> 768p</a:t>
            </a:r>
            <a:endParaRPr lang="en-TR" dirty="0"/>
          </a:p>
        </p:txBody>
      </p:sp>
      <p:pic>
        <p:nvPicPr>
          <p:cNvPr id="4" name="Picture 3" descr="A blue line graph with a black background&#10;&#10;Description automatically generated">
            <a:extLst>
              <a:ext uri="{FF2B5EF4-FFF2-40B4-BE49-F238E27FC236}">
                <a16:creationId xmlns:a16="http://schemas.microsoft.com/office/drawing/2014/main" id="{519748FB-5895-45DC-AD15-B7D272ACC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521" y="1791864"/>
            <a:ext cx="5516679" cy="36777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F21CD0-D1DF-3226-8578-5022EFAD0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72" y="1791864"/>
            <a:ext cx="5513546" cy="367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80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84587-A6C2-E3EE-2B79-90EC90B4E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tr-TR" sz="4000" dirty="0" err="1"/>
              <a:t>Result</a:t>
            </a:r>
            <a:r>
              <a:rPr lang="tr-TR" sz="4000" dirty="0"/>
              <a:t> 2</a:t>
            </a:r>
            <a:endParaRPr lang="en-GB" sz="4000" dirty="0"/>
          </a:p>
        </p:txBody>
      </p:sp>
      <p:pic>
        <p:nvPicPr>
          <p:cNvPr id="5" name="Content Placeholder 4" descr="A blue squares with white text&#10;&#10;Description automatically generated">
            <a:extLst>
              <a:ext uri="{FF2B5EF4-FFF2-40B4-BE49-F238E27FC236}">
                <a16:creationId xmlns:a16="http://schemas.microsoft.com/office/drawing/2014/main" id="{5B1FCC2B-D355-9473-D27E-2C32EEE0CA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2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04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E79D0-3AE2-5014-C36F-C51B8FF9E5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6899D-A92F-1DC4-59D7-C837FDD8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55" y="11088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  <a:r>
              <a:rPr lang="tr-TR" dirty="0"/>
              <a:t> 3: BDD100K Training Set </a:t>
            </a:r>
            <a:r>
              <a:rPr lang="tr-TR" dirty="0" err="1"/>
              <a:t>with</a:t>
            </a:r>
            <a:r>
              <a:rPr lang="tr-TR" dirty="0"/>
              <a:t> 1024p</a:t>
            </a:r>
            <a:endParaRPr lang="en-TR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1D1E12-B43E-1E9F-01AA-A58911A68CFD}"/>
              </a:ext>
            </a:extLst>
          </p:cNvPr>
          <p:cNvSpPr txBox="1">
            <a:spLocks/>
          </p:cNvSpPr>
          <p:nvPr/>
        </p:nvSpPr>
        <p:spPr>
          <a:xfrm>
            <a:off x="123055" y="55324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sz="4000" dirty="0" err="1"/>
              <a:t>Soon</a:t>
            </a:r>
            <a:r>
              <a:rPr lang="tr-TR" sz="4000" dirty="0"/>
              <a:t>…</a:t>
            </a:r>
            <a:endParaRPr lang="en-TR" sz="4000" dirty="0"/>
          </a:p>
        </p:txBody>
      </p:sp>
    </p:spTree>
    <p:extLst>
      <p:ext uri="{BB962C8B-B14F-4D97-AF65-F5344CB8AC3E}">
        <p14:creationId xmlns:p14="http://schemas.microsoft.com/office/powerpoint/2010/main" val="431251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4BEBB-D268-D8CD-3542-BFB39FFD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Outline</a:t>
            </a:r>
            <a:endParaRPr lang="en-TR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77423-8E0F-74E7-C54A-9B2C72B3B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Dataset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Challenges</a:t>
            </a:r>
          </a:p>
          <a:p>
            <a:r>
              <a:rPr lang="en-US" dirty="0"/>
              <a:t>Conclusion</a:t>
            </a:r>
            <a:endParaRPr lang="en-TR" dirty="0"/>
          </a:p>
        </p:txBody>
      </p:sp>
    </p:spTree>
    <p:extLst>
      <p:ext uri="{BB962C8B-B14F-4D97-AF65-F5344CB8AC3E}">
        <p14:creationId xmlns:p14="http://schemas.microsoft.com/office/powerpoint/2010/main" val="2653032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9E085F-4E58-98B6-40BA-3344B0CC0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</a:t>
            </a:r>
            <a:endParaRPr lang="en-TR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D7FA5-8D3E-3096-D89D-E169FA0901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en-US" dirty="0"/>
              <a:t>Why is crosswalk detection so important?</a:t>
            </a:r>
          </a:p>
          <a:p>
            <a:r>
              <a:rPr lang="en-US" dirty="0"/>
              <a:t>The objective of this project…</a:t>
            </a:r>
          </a:p>
        </p:txBody>
      </p:sp>
    </p:spTree>
    <p:extLst>
      <p:ext uri="{BB962C8B-B14F-4D97-AF65-F5344CB8AC3E}">
        <p14:creationId xmlns:p14="http://schemas.microsoft.com/office/powerpoint/2010/main" val="3768502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2B92F-9A47-0F75-5255-0A14E2A64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8864" y="-638069"/>
            <a:ext cx="5801917" cy="2228760"/>
          </a:xfrm>
        </p:spPr>
        <p:txBody>
          <a:bodyPr anchor="b">
            <a:normAutofit/>
          </a:bodyPr>
          <a:lstStyle/>
          <a:p>
            <a:r>
              <a:rPr lang="en-US" sz="4000" dirty="0"/>
              <a:t>Dataset</a:t>
            </a:r>
            <a:endParaRPr lang="en-TR" sz="4000" dirty="0"/>
          </a:p>
        </p:txBody>
      </p:sp>
      <p:pic>
        <p:nvPicPr>
          <p:cNvPr id="18" name="Graphic 17" descr="Database">
            <a:extLst>
              <a:ext uri="{FF2B5EF4-FFF2-40B4-BE49-F238E27FC236}">
                <a16:creationId xmlns:a16="http://schemas.microsoft.com/office/drawing/2014/main" id="{743C2693-D30E-0C91-1A9F-74645514B4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5939" y="534980"/>
            <a:ext cx="1198532" cy="11985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0EF27-ACB4-C48A-5229-A47132B56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3500" y="1759132"/>
            <a:ext cx="5801917" cy="2057045"/>
          </a:xfrm>
        </p:spPr>
        <p:txBody>
          <a:bodyPr>
            <a:normAutofit/>
          </a:bodyPr>
          <a:lstStyle/>
          <a:p>
            <a:r>
              <a:rPr lang="en-US" sz="2000" dirty="0"/>
              <a:t>Overview of BDD100K</a:t>
            </a:r>
          </a:p>
          <a:p>
            <a:r>
              <a:rPr lang="en-US" sz="2000" dirty="0"/>
              <a:t>Why is it chosen?</a:t>
            </a:r>
            <a:endParaRPr lang="en-TR" sz="2000" dirty="0"/>
          </a:p>
        </p:txBody>
      </p:sp>
      <p:pic>
        <p:nvPicPr>
          <p:cNvPr id="20" name="Graphic 19" descr="Database">
            <a:extLst>
              <a:ext uri="{FF2B5EF4-FFF2-40B4-BE49-F238E27FC236}">
                <a16:creationId xmlns:a16="http://schemas.microsoft.com/office/drawing/2014/main" id="{EA60345F-B840-4E25-B486-19BED79C1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1A2136-FBEB-A22E-5CA6-FA86230C3E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5174" y="331391"/>
            <a:ext cx="4842681" cy="2724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C61063-4BB1-A83C-11A7-40510617EE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5174" y="3258987"/>
            <a:ext cx="4842681" cy="27240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F08557-4906-B348-0DE2-F797836440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81396" y="3258987"/>
            <a:ext cx="4842681" cy="272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0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A949B-C1E6-4703-A70B-274C17D65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C059B-BD8B-2DEA-3BC8-52FA27DEE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576" y="-1131480"/>
            <a:ext cx="5801917" cy="2228760"/>
          </a:xfrm>
        </p:spPr>
        <p:txBody>
          <a:bodyPr anchor="b">
            <a:normAutofit/>
          </a:bodyPr>
          <a:lstStyle/>
          <a:p>
            <a:r>
              <a:rPr lang="en-US" sz="4000" dirty="0"/>
              <a:t>Dataset</a:t>
            </a:r>
            <a:r>
              <a:rPr lang="tr-TR" sz="4000" dirty="0"/>
              <a:t> Analysis</a:t>
            </a:r>
            <a:endParaRPr lang="en-TR" sz="4000" dirty="0"/>
          </a:p>
        </p:txBody>
      </p:sp>
      <p:pic>
        <p:nvPicPr>
          <p:cNvPr id="18" name="Graphic 17" descr="Database">
            <a:extLst>
              <a:ext uri="{FF2B5EF4-FFF2-40B4-BE49-F238E27FC236}">
                <a16:creationId xmlns:a16="http://schemas.microsoft.com/office/drawing/2014/main" id="{CC233F74-9DEF-AD29-F029-CD575BEF5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2364" y="123448"/>
            <a:ext cx="1198532" cy="1198532"/>
          </a:xfrm>
          <a:prstGeom prst="rect">
            <a:avLst/>
          </a:prstGeom>
        </p:spPr>
      </p:pic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AEC8F6A-29B3-5278-9A81-B920298DB1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3881265"/>
              </p:ext>
            </p:extLst>
          </p:nvPr>
        </p:nvGraphicFramePr>
        <p:xfrm>
          <a:off x="5877560" y="3266408"/>
          <a:ext cx="5486400" cy="3200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6547551-B7F1-D4E4-540D-C6FB6DB20C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3559796"/>
              </p:ext>
            </p:extLst>
          </p:nvPr>
        </p:nvGraphicFramePr>
        <p:xfrm>
          <a:off x="6799165" y="448816"/>
          <a:ext cx="3356160" cy="25161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1B8C406-EA18-3E1E-29FE-A2E68C612C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5856817"/>
              </p:ext>
            </p:extLst>
          </p:nvPr>
        </p:nvGraphicFramePr>
        <p:xfrm>
          <a:off x="0" y="1706880"/>
          <a:ext cx="5874953" cy="3444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32460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CAE472-9192-2440-C516-A53BBCE4C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Model</a:t>
            </a:r>
            <a:endParaRPr lang="en-TR" dirty="0">
              <a:solidFill>
                <a:srgbClr val="FFFFFF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73006-4B93-4A48-3B0A-6DF0D426E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r>
              <a:rPr lang="en-US"/>
              <a:t>The YOLOv8</a:t>
            </a:r>
          </a:p>
          <a:p>
            <a:r>
              <a:rPr lang="en-US"/>
              <a:t>Fine-tuning that we made.</a:t>
            </a:r>
            <a:endParaRPr lang="en-TR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F88A1B-09F3-6029-C0E4-1AD499B3C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33139"/>
            <a:ext cx="5572763" cy="411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62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E1E2F4-0CCB-E448-C9EA-4A19739FB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294" y="486184"/>
            <a:ext cx="5397237" cy="1325563"/>
          </a:xfrm>
        </p:spPr>
        <p:txBody>
          <a:bodyPr>
            <a:normAutofit/>
          </a:bodyPr>
          <a:lstStyle/>
          <a:p>
            <a:r>
              <a:rPr lang="en-US"/>
              <a:t>Implementation</a:t>
            </a:r>
            <a:endParaRPr lang="en-TR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A722D0-4709-6D8E-9EAD-1C1B06273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2815" y="4551859"/>
            <a:ext cx="8556679" cy="1689943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</p:spPr>
      </p:pic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F59EC6-8D31-EE45-5318-40C6520AC7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414" y="431443"/>
            <a:ext cx="2352745" cy="3749395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1AD11-CDCE-64BD-BD99-C57012AB41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1294" y="1946684"/>
            <a:ext cx="5397237" cy="4351338"/>
          </a:xfrm>
        </p:spPr>
        <p:txBody>
          <a:bodyPr>
            <a:normAutofit/>
          </a:bodyPr>
          <a:lstStyle/>
          <a:p>
            <a:r>
              <a:rPr lang="en-US" dirty="0"/>
              <a:t>Dataset preparation</a:t>
            </a:r>
          </a:p>
          <a:p>
            <a:r>
              <a:rPr lang="en-US" dirty="0"/>
              <a:t>Training and evaluation process</a:t>
            </a:r>
            <a:endParaRPr lang="en-TR" dirty="0"/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539683" y="162676"/>
            <a:ext cx="4083433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467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28C969-E93B-6671-66B1-99EE47F38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055" y="11088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  <a:r>
              <a:rPr lang="tr-TR" dirty="0"/>
              <a:t> 1: BDD10K Training Set </a:t>
            </a:r>
            <a:r>
              <a:rPr lang="tr-TR" dirty="0" err="1"/>
              <a:t>with</a:t>
            </a:r>
            <a:r>
              <a:rPr lang="tr-TR" dirty="0"/>
              <a:t> 640p</a:t>
            </a:r>
            <a:endParaRPr lang="en-TR" dirty="0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CDDEA7-A5D5-BE63-D87C-1A5983C618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78" t="7823" r="8856" b="4939"/>
          <a:stretch/>
        </p:blipFill>
        <p:spPr>
          <a:xfrm>
            <a:off x="341803" y="1619029"/>
            <a:ext cx="5483674" cy="36199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3D988F-C605-A697-CFA4-6231F2404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3128" y="1545850"/>
            <a:ext cx="5567069" cy="371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38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7F2AC0-FE02-A196-E7CD-D8BAD1201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D1CC4872-9964-A487-29B1-89D5415E1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ACBA2D-A8B9-C935-85FD-A340284C1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tr-TR" sz="4000" dirty="0" err="1"/>
              <a:t>Result</a:t>
            </a:r>
            <a:r>
              <a:rPr lang="tr-TR" sz="4000" dirty="0"/>
              <a:t> 1</a:t>
            </a:r>
            <a:endParaRPr lang="en-GB" sz="4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2CD77C-44E8-941E-C57C-150BC691D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B3648B-FE76-BA54-4C89-135ACC53E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7146B-EB28-6ACE-7013-DE2D5C8E6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01266"/>
            <a:ext cx="7558391" cy="566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622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96</Words>
  <Application>Microsoft Office PowerPoint</Application>
  <PresentationFormat>Widescreen</PresentationFormat>
  <Paragraphs>32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.AppleSystemUIFont</vt:lpstr>
      <vt:lpstr>Aptos</vt:lpstr>
      <vt:lpstr>Arial</vt:lpstr>
      <vt:lpstr>Calibri</vt:lpstr>
      <vt:lpstr>Calibri Light</vt:lpstr>
      <vt:lpstr>UICTFontTextStyleBody</vt:lpstr>
      <vt:lpstr>Office Theme</vt:lpstr>
      <vt:lpstr>Crosswalk Detection </vt:lpstr>
      <vt:lpstr>Outline</vt:lpstr>
      <vt:lpstr>Introduction</vt:lpstr>
      <vt:lpstr>Dataset</vt:lpstr>
      <vt:lpstr>Dataset Analysis</vt:lpstr>
      <vt:lpstr>Model</vt:lpstr>
      <vt:lpstr>Implementation</vt:lpstr>
      <vt:lpstr>Results 1: BDD10K Training Set with 640p</vt:lpstr>
      <vt:lpstr>Result 1</vt:lpstr>
      <vt:lpstr>Results 2: BDD100K Training Set with 768p</vt:lpstr>
      <vt:lpstr>Result 2</vt:lpstr>
      <vt:lpstr>Results 3: BDD100K Training Set with 1024p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Crosswalk Detection Using BDD100K and YOLOv8 </dc:title>
  <dc:creator>Bora Duman</dc:creator>
  <cp:lastModifiedBy>Duru Baştunalı</cp:lastModifiedBy>
  <cp:revision>7</cp:revision>
  <dcterms:created xsi:type="dcterms:W3CDTF">2024-12-15T10:31:30Z</dcterms:created>
  <dcterms:modified xsi:type="dcterms:W3CDTF">2024-12-17T09:43:47Z</dcterms:modified>
</cp:coreProperties>
</file>

<file path=docProps/thumbnail.jpeg>
</file>